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890" autoAdjust="0"/>
  </p:normalViewPr>
  <p:slideViewPr>
    <p:cSldViewPr>
      <p:cViewPr>
        <p:scale>
          <a:sx n="50" d="100"/>
          <a:sy n="50" d="100"/>
        </p:scale>
        <p:origin x="-2508" y="-10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7909E-EBC9-4D92-8EA8-F733FE1AFD8B}" type="doc">
      <dgm:prSet loTypeId="urn:microsoft.com/office/officeart/2005/8/layout/default#1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hr-HR"/>
        </a:p>
      </dgm:t>
    </dgm:pt>
    <dgm:pt modelId="{ED1D3883-15F1-4F5B-B964-B49CDB9CDAA8}">
      <dgm:prSet phldrT="[Text]"/>
      <dgm:spPr/>
      <dgm:t>
        <a:bodyPr/>
        <a:lstStyle/>
        <a:p>
          <a:r>
            <a:rPr lang="hr-HR" dirty="0" smtClean="0"/>
            <a:t>Slanoća</a:t>
          </a:r>
          <a:endParaRPr lang="hr-HR" dirty="0"/>
        </a:p>
      </dgm:t>
    </dgm:pt>
    <dgm:pt modelId="{B7244141-8F95-4349-8A66-ECAA26F7CB56}" type="parTrans" cxnId="{6410C5B9-96E5-4CBC-BE7F-F076D2C16CA3}">
      <dgm:prSet/>
      <dgm:spPr/>
      <dgm:t>
        <a:bodyPr/>
        <a:lstStyle/>
        <a:p>
          <a:endParaRPr lang="hr-HR"/>
        </a:p>
      </dgm:t>
    </dgm:pt>
    <dgm:pt modelId="{56224CBB-B117-4B04-8140-14F63F8EB8D7}" type="sibTrans" cxnId="{6410C5B9-96E5-4CBC-BE7F-F076D2C16CA3}">
      <dgm:prSet/>
      <dgm:spPr/>
      <dgm:t>
        <a:bodyPr/>
        <a:lstStyle/>
        <a:p>
          <a:endParaRPr lang="hr-HR"/>
        </a:p>
      </dgm:t>
    </dgm:pt>
    <dgm:pt modelId="{FC2678F5-6761-485B-9ED4-70DFBD0D48E1}">
      <dgm:prSet phldrT="[Text]"/>
      <dgm:spPr/>
      <dgm:t>
        <a:bodyPr/>
        <a:lstStyle/>
        <a:p>
          <a:r>
            <a:rPr lang="hr-HR" dirty="0" smtClean="0"/>
            <a:t>Temperatura</a:t>
          </a:r>
          <a:endParaRPr lang="hr-HR" dirty="0"/>
        </a:p>
      </dgm:t>
    </dgm:pt>
    <dgm:pt modelId="{8013EE8F-EA65-4B56-9559-284E8ABC0262}" type="parTrans" cxnId="{AD1D01B2-BBDA-470B-B495-9C928343FFF1}">
      <dgm:prSet/>
      <dgm:spPr/>
      <dgm:t>
        <a:bodyPr/>
        <a:lstStyle/>
        <a:p>
          <a:endParaRPr lang="hr-HR"/>
        </a:p>
      </dgm:t>
    </dgm:pt>
    <dgm:pt modelId="{3D68EA0B-479C-4A2D-A610-5CCC338D619E}" type="sibTrans" cxnId="{AD1D01B2-BBDA-470B-B495-9C928343FFF1}">
      <dgm:prSet/>
      <dgm:spPr/>
      <dgm:t>
        <a:bodyPr/>
        <a:lstStyle/>
        <a:p>
          <a:endParaRPr lang="hr-HR"/>
        </a:p>
      </dgm:t>
    </dgm:pt>
    <dgm:pt modelId="{956613D7-A0E8-4890-B0A8-56AD7BFCD7B9}">
      <dgm:prSet phldrT="[Text]"/>
      <dgm:spPr/>
      <dgm:t>
        <a:bodyPr/>
        <a:lstStyle/>
        <a:p>
          <a:r>
            <a:rPr lang="hr-HR" dirty="0" smtClean="0"/>
            <a:t>Boja</a:t>
          </a:r>
          <a:endParaRPr lang="hr-HR" dirty="0"/>
        </a:p>
      </dgm:t>
    </dgm:pt>
    <dgm:pt modelId="{B432C506-1542-4874-AB22-570FA5E30555}" type="parTrans" cxnId="{45EDE75C-C130-441C-98A5-B7949640F37B}">
      <dgm:prSet/>
      <dgm:spPr/>
      <dgm:t>
        <a:bodyPr/>
        <a:lstStyle/>
        <a:p>
          <a:endParaRPr lang="hr-HR"/>
        </a:p>
      </dgm:t>
    </dgm:pt>
    <dgm:pt modelId="{9D5833CE-B979-41F9-B936-BE912D41FF33}" type="sibTrans" cxnId="{45EDE75C-C130-441C-98A5-B7949640F37B}">
      <dgm:prSet/>
      <dgm:spPr/>
      <dgm:t>
        <a:bodyPr/>
        <a:lstStyle/>
        <a:p>
          <a:endParaRPr lang="hr-HR"/>
        </a:p>
      </dgm:t>
    </dgm:pt>
    <dgm:pt modelId="{0C517381-D1A9-4D75-97C0-5B8CEE7909AD}">
      <dgm:prSet phldrT="[Text]"/>
      <dgm:spPr/>
      <dgm:t>
        <a:bodyPr/>
        <a:lstStyle/>
        <a:p>
          <a:r>
            <a:rPr lang="hr-HR" dirty="0" smtClean="0"/>
            <a:t>Prozirnost</a:t>
          </a:r>
          <a:endParaRPr lang="hr-HR" dirty="0"/>
        </a:p>
      </dgm:t>
    </dgm:pt>
    <dgm:pt modelId="{04E470C7-3535-4485-844F-9EE70EAB76CF}" type="parTrans" cxnId="{BBBE6D18-6CF1-4229-BF91-B8A5881A9CB9}">
      <dgm:prSet/>
      <dgm:spPr/>
      <dgm:t>
        <a:bodyPr/>
        <a:lstStyle/>
        <a:p>
          <a:endParaRPr lang="hr-HR"/>
        </a:p>
      </dgm:t>
    </dgm:pt>
    <dgm:pt modelId="{E09222C7-6C01-4A4D-96F7-D2E52B0FD364}" type="sibTrans" cxnId="{BBBE6D18-6CF1-4229-BF91-B8A5881A9CB9}">
      <dgm:prSet/>
      <dgm:spPr/>
      <dgm:t>
        <a:bodyPr/>
        <a:lstStyle/>
        <a:p>
          <a:endParaRPr lang="hr-HR"/>
        </a:p>
      </dgm:t>
    </dgm:pt>
    <dgm:pt modelId="{6AD7F90D-5ED9-42BC-AC3F-B13275D4DF63}" type="pres">
      <dgm:prSet presAssocID="{10A7909E-EBC9-4D92-8EA8-F733FE1AFD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C459886-1DB0-4C71-A8D3-8A02BD2D2128}" type="pres">
      <dgm:prSet presAssocID="{ED1D3883-15F1-4F5B-B964-B49CDB9CDAA8}" presName="node" presStyleLbl="node1" presStyleIdx="0" presStyleCnt="4" custScaleY="4502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9B8535A-C65B-4EED-83F8-EFAE10C4F846}" type="pres">
      <dgm:prSet presAssocID="{56224CBB-B117-4B04-8140-14F63F8EB8D7}" presName="sibTrans" presStyleCnt="0"/>
      <dgm:spPr/>
    </dgm:pt>
    <dgm:pt modelId="{5F4C63F6-8FE6-4E5E-ACFA-B6C4D9752F09}" type="pres">
      <dgm:prSet presAssocID="{FC2678F5-6761-485B-9ED4-70DFBD0D48E1}" presName="node" presStyleLbl="node1" presStyleIdx="1" presStyleCnt="4" custScaleY="4718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FF02F04-08ED-4F77-8EE9-6BA8E6D4DD05}" type="pres">
      <dgm:prSet presAssocID="{3D68EA0B-479C-4A2D-A610-5CCC338D619E}" presName="sibTrans" presStyleCnt="0"/>
      <dgm:spPr/>
    </dgm:pt>
    <dgm:pt modelId="{336A8D49-7730-4B29-A1AE-2D74B9A8C866}" type="pres">
      <dgm:prSet presAssocID="{956613D7-A0E8-4890-B0A8-56AD7BFCD7B9}" presName="node" presStyleLbl="node1" presStyleIdx="2" presStyleCnt="4" custScaleY="452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174BA7-7420-47B9-A485-CA3F5AFAB5ED}" type="pres">
      <dgm:prSet presAssocID="{9D5833CE-B979-41F9-B936-BE912D41FF33}" presName="sibTrans" presStyleCnt="0"/>
      <dgm:spPr/>
    </dgm:pt>
    <dgm:pt modelId="{58082380-CC3F-4311-88F0-A23B45AB730A}" type="pres">
      <dgm:prSet presAssocID="{0C517381-D1A9-4D75-97C0-5B8CEE7909AD}" presName="node" presStyleLbl="node1" presStyleIdx="3" presStyleCnt="4" custScaleY="4793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84D526F-7873-43DC-8D07-6458987AD8A2}" type="presOf" srcId="{956613D7-A0E8-4890-B0A8-56AD7BFCD7B9}" destId="{336A8D49-7730-4B29-A1AE-2D74B9A8C866}" srcOrd="0" destOrd="0" presId="urn:microsoft.com/office/officeart/2005/8/layout/default#1"/>
    <dgm:cxn modelId="{BBBE6D18-6CF1-4229-BF91-B8A5881A9CB9}" srcId="{10A7909E-EBC9-4D92-8EA8-F733FE1AFD8B}" destId="{0C517381-D1A9-4D75-97C0-5B8CEE7909AD}" srcOrd="3" destOrd="0" parTransId="{04E470C7-3535-4485-844F-9EE70EAB76CF}" sibTransId="{E09222C7-6C01-4A4D-96F7-D2E52B0FD364}"/>
    <dgm:cxn modelId="{6858A6E6-18E2-41C3-B8BF-025DFE20E8A8}" type="presOf" srcId="{0C517381-D1A9-4D75-97C0-5B8CEE7909AD}" destId="{58082380-CC3F-4311-88F0-A23B45AB730A}" srcOrd="0" destOrd="0" presId="urn:microsoft.com/office/officeart/2005/8/layout/default#1"/>
    <dgm:cxn modelId="{AD1D01B2-BBDA-470B-B495-9C928343FFF1}" srcId="{10A7909E-EBC9-4D92-8EA8-F733FE1AFD8B}" destId="{FC2678F5-6761-485B-9ED4-70DFBD0D48E1}" srcOrd="1" destOrd="0" parTransId="{8013EE8F-EA65-4B56-9559-284E8ABC0262}" sibTransId="{3D68EA0B-479C-4A2D-A610-5CCC338D619E}"/>
    <dgm:cxn modelId="{CF5C5BAB-05F0-439C-B2FC-0977FB01F935}" type="presOf" srcId="{10A7909E-EBC9-4D92-8EA8-F733FE1AFD8B}" destId="{6AD7F90D-5ED9-42BC-AC3F-B13275D4DF63}" srcOrd="0" destOrd="0" presId="urn:microsoft.com/office/officeart/2005/8/layout/default#1"/>
    <dgm:cxn modelId="{3A1DD44B-67C7-4B63-9282-0FB09D3ED9F8}" type="presOf" srcId="{ED1D3883-15F1-4F5B-B964-B49CDB9CDAA8}" destId="{DC459886-1DB0-4C71-A8D3-8A02BD2D2128}" srcOrd="0" destOrd="0" presId="urn:microsoft.com/office/officeart/2005/8/layout/default#1"/>
    <dgm:cxn modelId="{6410C5B9-96E5-4CBC-BE7F-F076D2C16CA3}" srcId="{10A7909E-EBC9-4D92-8EA8-F733FE1AFD8B}" destId="{ED1D3883-15F1-4F5B-B964-B49CDB9CDAA8}" srcOrd="0" destOrd="0" parTransId="{B7244141-8F95-4349-8A66-ECAA26F7CB56}" sibTransId="{56224CBB-B117-4B04-8140-14F63F8EB8D7}"/>
    <dgm:cxn modelId="{5C0C4AFF-2DA6-4B28-A73F-FC5DEF4BB412}" type="presOf" srcId="{FC2678F5-6761-485B-9ED4-70DFBD0D48E1}" destId="{5F4C63F6-8FE6-4E5E-ACFA-B6C4D9752F09}" srcOrd="0" destOrd="0" presId="urn:microsoft.com/office/officeart/2005/8/layout/default#1"/>
    <dgm:cxn modelId="{45EDE75C-C130-441C-98A5-B7949640F37B}" srcId="{10A7909E-EBC9-4D92-8EA8-F733FE1AFD8B}" destId="{956613D7-A0E8-4890-B0A8-56AD7BFCD7B9}" srcOrd="2" destOrd="0" parTransId="{B432C506-1542-4874-AB22-570FA5E30555}" sibTransId="{9D5833CE-B979-41F9-B936-BE912D41FF33}"/>
    <dgm:cxn modelId="{0A58501C-7200-410D-9CA3-31A743EEE8B9}" type="presParOf" srcId="{6AD7F90D-5ED9-42BC-AC3F-B13275D4DF63}" destId="{DC459886-1DB0-4C71-A8D3-8A02BD2D2128}" srcOrd="0" destOrd="0" presId="urn:microsoft.com/office/officeart/2005/8/layout/default#1"/>
    <dgm:cxn modelId="{92342F40-5BE9-417C-8F4F-FAE0E7226B7A}" type="presParOf" srcId="{6AD7F90D-5ED9-42BC-AC3F-B13275D4DF63}" destId="{A9B8535A-C65B-4EED-83F8-EFAE10C4F846}" srcOrd="1" destOrd="0" presId="urn:microsoft.com/office/officeart/2005/8/layout/default#1"/>
    <dgm:cxn modelId="{8DF9A29C-4751-46B5-8C88-D3086CBD44E8}" type="presParOf" srcId="{6AD7F90D-5ED9-42BC-AC3F-B13275D4DF63}" destId="{5F4C63F6-8FE6-4E5E-ACFA-B6C4D9752F09}" srcOrd="2" destOrd="0" presId="urn:microsoft.com/office/officeart/2005/8/layout/default#1"/>
    <dgm:cxn modelId="{1853A8E5-86AF-45BB-AEC2-154B654EFA36}" type="presParOf" srcId="{6AD7F90D-5ED9-42BC-AC3F-B13275D4DF63}" destId="{7FF02F04-08ED-4F77-8EE9-6BA8E6D4DD05}" srcOrd="3" destOrd="0" presId="urn:microsoft.com/office/officeart/2005/8/layout/default#1"/>
    <dgm:cxn modelId="{EAB651D3-3D5A-403D-9C00-9E50514ADA19}" type="presParOf" srcId="{6AD7F90D-5ED9-42BC-AC3F-B13275D4DF63}" destId="{336A8D49-7730-4B29-A1AE-2D74B9A8C866}" srcOrd="4" destOrd="0" presId="urn:microsoft.com/office/officeart/2005/8/layout/default#1"/>
    <dgm:cxn modelId="{246E5CE4-1D96-44EF-87B1-2EF8D8E654C3}" type="presParOf" srcId="{6AD7F90D-5ED9-42BC-AC3F-B13275D4DF63}" destId="{CF174BA7-7420-47B9-A485-CA3F5AFAB5ED}" srcOrd="5" destOrd="0" presId="urn:microsoft.com/office/officeart/2005/8/layout/default#1"/>
    <dgm:cxn modelId="{04886E46-4672-46C0-8708-FAC03BB666A8}" type="presParOf" srcId="{6AD7F90D-5ED9-42BC-AC3F-B13275D4DF63}" destId="{58082380-CC3F-4311-88F0-A23B45AB730A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33DD6-567E-46D0-AA0D-E5B4D5C73FC8}" type="doc">
      <dgm:prSet loTypeId="urn:microsoft.com/office/officeart/2005/8/layout/default#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F1D4E254-C3F6-468C-8470-37C9DDC4F854}">
      <dgm:prSet phldrT="[Text]"/>
      <dgm:spPr>
        <a:solidFill>
          <a:schemeClr val="accent1"/>
        </a:solidFill>
      </dgm:spPr>
      <dgm:t>
        <a:bodyPr/>
        <a:lstStyle/>
        <a:p>
          <a:r>
            <a:rPr lang="hr-HR" dirty="0" smtClean="0"/>
            <a:t>Valovi</a:t>
          </a:r>
          <a:endParaRPr lang="hr-HR" dirty="0"/>
        </a:p>
      </dgm:t>
    </dgm:pt>
    <dgm:pt modelId="{4181A899-6E10-4CA7-9174-0A8AE56167E2}" type="parTrans" cxnId="{B7A8C3D7-C96B-4CA8-87D0-73DEA4212158}">
      <dgm:prSet/>
      <dgm:spPr/>
      <dgm:t>
        <a:bodyPr/>
        <a:lstStyle/>
        <a:p>
          <a:endParaRPr lang="hr-HR"/>
        </a:p>
      </dgm:t>
    </dgm:pt>
    <dgm:pt modelId="{C472B5EC-82EB-453A-B34A-0E2CCE8A4203}" type="sibTrans" cxnId="{B7A8C3D7-C96B-4CA8-87D0-73DEA4212158}">
      <dgm:prSet/>
      <dgm:spPr/>
      <dgm:t>
        <a:bodyPr/>
        <a:lstStyle/>
        <a:p>
          <a:endParaRPr lang="hr-HR"/>
        </a:p>
      </dgm:t>
    </dgm:pt>
    <dgm:pt modelId="{6A9877D2-1F9B-4323-A4D4-BF1ABCA4C4EE}">
      <dgm:prSet phldrT="[Text]"/>
      <dgm:spPr/>
      <dgm:t>
        <a:bodyPr/>
        <a:lstStyle/>
        <a:p>
          <a:r>
            <a:rPr lang="hr-HR" dirty="0" smtClean="0"/>
            <a:t>Morske struje</a:t>
          </a:r>
          <a:endParaRPr lang="hr-HR" dirty="0"/>
        </a:p>
      </dgm:t>
    </dgm:pt>
    <dgm:pt modelId="{80B91FB8-3B88-406D-962B-16245F7ABA21}" type="parTrans" cxnId="{F55125F3-D6B3-4E51-8049-7722B19C02A9}">
      <dgm:prSet/>
      <dgm:spPr/>
      <dgm:t>
        <a:bodyPr/>
        <a:lstStyle/>
        <a:p>
          <a:endParaRPr lang="hr-HR"/>
        </a:p>
      </dgm:t>
    </dgm:pt>
    <dgm:pt modelId="{F85144EA-9C0F-4D2C-848D-ADF366579702}" type="sibTrans" cxnId="{F55125F3-D6B3-4E51-8049-7722B19C02A9}">
      <dgm:prSet/>
      <dgm:spPr/>
      <dgm:t>
        <a:bodyPr/>
        <a:lstStyle/>
        <a:p>
          <a:endParaRPr lang="hr-HR"/>
        </a:p>
      </dgm:t>
    </dgm:pt>
    <dgm:pt modelId="{06BE5141-9E56-45F5-B79B-674AC650E023}">
      <dgm:prSet phldrT="[Text]"/>
      <dgm:spPr/>
      <dgm:t>
        <a:bodyPr/>
        <a:lstStyle/>
        <a:p>
          <a:r>
            <a:rPr lang="hr-HR" dirty="0" smtClean="0"/>
            <a:t>Morske mijene</a:t>
          </a:r>
          <a:endParaRPr lang="hr-HR" dirty="0"/>
        </a:p>
      </dgm:t>
    </dgm:pt>
    <dgm:pt modelId="{DDD2DC10-B619-458F-9332-E7FADA0FF04F}" type="parTrans" cxnId="{B58EE4E8-EE72-4256-AAAB-817C46D49D27}">
      <dgm:prSet/>
      <dgm:spPr/>
      <dgm:t>
        <a:bodyPr/>
        <a:lstStyle/>
        <a:p>
          <a:endParaRPr lang="hr-HR"/>
        </a:p>
      </dgm:t>
    </dgm:pt>
    <dgm:pt modelId="{4ACAFCC5-9F6E-4A80-A28F-3F18DBABF0F4}" type="sibTrans" cxnId="{B58EE4E8-EE72-4256-AAAB-817C46D49D27}">
      <dgm:prSet/>
      <dgm:spPr/>
      <dgm:t>
        <a:bodyPr/>
        <a:lstStyle/>
        <a:p>
          <a:endParaRPr lang="hr-HR"/>
        </a:p>
      </dgm:t>
    </dgm:pt>
    <dgm:pt modelId="{9684B424-8CC7-4F72-A6A6-C9BA76DBDC74}" type="pres">
      <dgm:prSet presAssocID="{67C33DD6-567E-46D0-AA0D-E5B4D5C73FC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259F31B-72D6-4E92-BD17-64EBE93FB90E}" type="pres">
      <dgm:prSet presAssocID="{F1D4E254-C3F6-468C-8470-37C9DDC4F85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1ABB0BB-B24B-4A84-8048-B46B1F90A410}" type="pres">
      <dgm:prSet presAssocID="{C472B5EC-82EB-453A-B34A-0E2CCE8A4203}" presName="sibTrans" presStyleCnt="0"/>
      <dgm:spPr/>
    </dgm:pt>
    <dgm:pt modelId="{9A0AB00B-C89A-4CF7-BF7B-5322A1BFA5A1}" type="pres">
      <dgm:prSet presAssocID="{6A9877D2-1F9B-4323-A4D4-BF1ABCA4C4E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4DA1A62-51F9-4791-A19D-03B7629E951B}" type="pres">
      <dgm:prSet presAssocID="{F85144EA-9C0F-4D2C-848D-ADF366579702}" presName="sibTrans" presStyleCnt="0"/>
      <dgm:spPr/>
    </dgm:pt>
    <dgm:pt modelId="{DE881FEB-D6D6-4714-A61E-D8ED88BA6DB6}" type="pres">
      <dgm:prSet presAssocID="{06BE5141-9E56-45F5-B79B-674AC650E02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389C702-BDF2-4558-A82A-F3B0A084DFA1}" type="presOf" srcId="{6A9877D2-1F9B-4323-A4D4-BF1ABCA4C4EE}" destId="{9A0AB00B-C89A-4CF7-BF7B-5322A1BFA5A1}" srcOrd="0" destOrd="0" presId="urn:microsoft.com/office/officeart/2005/8/layout/default#2"/>
    <dgm:cxn modelId="{B7A8C3D7-C96B-4CA8-87D0-73DEA4212158}" srcId="{67C33DD6-567E-46D0-AA0D-E5B4D5C73FC8}" destId="{F1D4E254-C3F6-468C-8470-37C9DDC4F854}" srcOrd="0" destOrd="0" parTransId="{4181A899-6E10-4CA7-9174-0A8AE56167E2}" sibTransId="{C472B5EC-82EB-453A-B34A-0E2CCE8A4203}"/>
    <dgm:cxn modelId="{83768F6F-FCA1-43F8-9375-51BAC3D40431}" type="presOf" srcId="{F1D4E254-C3F6-468C-8470-37C9DDC4F854}" destId="{E259F31B-72D6-4E92-BD17-64EBE93FB90E}" srcOrd="0" destOrd="0" presId="urn:microsoft.com/office/officeart/2005/8/layout/default#2"/>
    <dgm:cxn modelId="{CDCC5FE0-5856-4692-8D2C-59F76C0F2AD0}" type="presOf" srcId="{06BE5141-9E56-45F5-B79B-674AC650E023}" destId="{DE881FEB-D6D6-4714-A61E-D8ED88BA6DB6}" srcOrd="0" destOrd="0" presId="urn:microsoft.com/office/officeart/2005/8/layout/default#2"/>
    <dgm:cxn modelId="{F55125F3-D6B3-4E51-8049-7722B19C02A9}" srcId="{67C33DD6-567E-46D0-AA0D-E5B4D5C73FC8}" destId="{6A9877D2-1F9B-4323-A4D4-BF1ABCA4C4EE}" srcOrd="1" destOrd="0" parTransId="{80B91FB8-3B88-406D-962B-16245F7ABA21}" sibTransId="{F85144EA-9C0F-4D2C-848D-ADF366579702}"/>
    <dgm:cxn modelId="{B58EE4E8-EE72-4256-AAAB-817C46D49D27}" srcId="{67C33DD6-567E-46D0-AA0D-E5B4D5C73FC8}" destId="{06BE5141-9E56-45F5-B79B-674AC650E023}" srcOrd="2" destOrd="0" parTransId="{DDD2DC10-B619-458F-9332-E7FADA0FF04F}" sibTransId="{4ACAFCC5-9F6E-4A80-A28F-3F18DBABF0F4}"/>
    <dgm:cxn modelId="{4D73B6E0-1BF2-42C9-AB79-8DEB176CC984}" type="presOf" srcId="{67C33DD6-567E-46D0-AA0D-E5B4D5C73FC8}" destId="{9684B424-8CC7-4F72-A6A6-C9BA76DBDC74}" srcOrd="0" destOrd="0" presId="urn:microsoft.com/office/officeart/2005/8/layout/default#2"/>
    <dgm:cxn modelId="{09CB9CA4-D8E9-4628-853E-19C6682E7DCD}" type="presParOf" srcId="{9684B424-8CC7-4F72-A6A6-C9BA76DBDC74}" destId="{E259F31B-72D6-4E92-BD17-64EBE93FB90E}" srcOrd="0" destOrd="0" presId="urn:microsoft.com/office/officeart/2005/8/layout/default#2"/>
    <dgm:cxn modelId="{C00B9B77-47F9-4AEE-B425-762E7322C649}" type="presParOf" srcId="{9684B424-8CC7-4F72-A6A6-C9BA76DBDC74}" destId="{81ABB0BB-B24B-4A84-8048-B46B1F90A410}" srcOrd="1" destOrd="0" presId="urn:microsoft.com/office/officeart/2005/8/layout/default#2"/>
    <dgm:cxn modelId="{85686712-C6AA-4A6D-8A9A-06FAABA97C3E}" type="presParOf" srcId="{9684B424-8CC7-4F72-A6A6-C9BA76DBDC74}" destId="{9A0AB00B-C89A-4CF7-BF7B-5322A1BFA5A1}" srcOrd="2" destOrd="0" presId="urn:microsoft.com/office/officeart/2005/8/layout/default#2"/>
    <dgm:cxn modelId="{2E4022D9-25C8-4DE4-8BD4-B952EA8DFBBF}" type="presParOf" srcId="{9684B424-8CC7-4F72-A6A6-C9BA76DBDC74}" destId="{74DA1A62-51F9-4791-A19D-03B7629E951B}" srcOrd="3" destOrd="0" presId="urn:microsoft.com/office/officeart/2005/8/layout/default#2"/>
    <dgm:cxn modelId="{EE084AB4-863F-417C-A845-36968C6807FA}" type="presParOf" srcId="{9684B424-8CC7-4F72-A6A6-C9BA76DBDC74}" destId="{DE881FEB-D6D6-4714-A61E-D8ED88BA6DB6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459886-1DB0-4C71-A8D3-8A02BD2D2128}">
      <dsp:nvSpPr>
        <dsp:cNvPr id="0" name=""/>
        <dsp:cNvSpPr/>
      </dsp:nvSpPr>
      <dsp:spPr>
        <a:xfrm>
          <a:off x="1008" y="536313"/>
          <a:ext cx="3931518" cy="106214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900" kern="1200" dirty="0" smtClean="0"/>
            <a:t>Slanoća</a:t>
          </a:r>
          <a:endParaRPr lang="hr-HR" sz="4900" kern="1200" dirty="0"/>
        </a:p>
      </dsp:txBody>
      <dsp:txXfrm>
        <a:off x="1008" y="536313"/>
        <a:ext cx="3931518" cy="1062146"/>
      </dsp:txXfrm>
    </dsp:sp>
    <dsp:sp modelId="{5F4C63F6-8FE6-4E5E-ACFA-B6C4D9752F09}">
      <dsp:nvSpPr>
        <dsp:cNvPr id="0" name=""/>
        <dsp:cNvSpPr/>
      </dsp:nvSpPr>
      <dsp:spPr>
        <a:xfrm>
          <a:off x="4325677" y="510907"/>
          <a:ext cx="3931518" cy="1112957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900" kern="1200" dirty="0" smtClean="0"/>
            <a:t>Temperatura</a:t>
          </a:r>
          <a:endParaRPr lang="hr-HR" sz="4900" kern="1200" dirty="0"/>
        </a:p>
      </dsp:txBody>
      <dsp:txXfrm>
        <a:off x="4325677" y="510907"/>
        <a:ext cx="3931518" cy="1112957"/>
      </dsp:txXfrm>
    </dsp:sp>
    <dsp:sp modelId="{336A8D49-7730-4B29-A1AE-2D74B9A8C866}">
      <dsp:nvSpPr>
        <dsp:cNvPr id="0" name=""/>
        <dsp:cNvSpPr/>
      </dsp:nvSpPr>
      <dsp:spPr>
        <a:xfrm>
          <a:off x="1008" y="2048473"/>
          <a:ext cx="3931518" cy="1067878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900" kern="1200" dirty="0" smtClean="0"/>
            <a:t>Boja</a:t>
          </a:r>
          <a:endParaRPr lang="hr-HR" sz="4900" kern="1200" dirty="0"/>
        </a:p>
      </dsp:txBody>
      <dsp:txXfrm>
        <a:off x="1008" y="2048473"/>
        <a:ext cx="3931518" cy="1067878"/>
      </dsp:txXfrm>
    </dsp:sp>
    <dsp:sp modelId="{58082380-CC3F-4311-88F0-A23B45AB730A}">
      <dsp:nvSpPr>
        <dsp:cNvPr id="0" name=""/>
        <dsp:cNvSpPr/>
      </dsp:nvSpPr>
      <dsp:spPr>
        <a:xfrm>
          <a:off x="4325677" y="2017017"/>
          <a:ext cx="3931518" cy="1130791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900" kern="1200" dirty="0" smtClean="0"/>
            <a:t>Prozirnost</a:t>
          </a:r>
          <a:endParaRPr lang="hr-HR" sz="4900" kern="1200" dirty="0"/>
        </a:p>
      </dsp:txBody>
      <dsp:txXfrm>
        <a:off x="4325677" y="2017017"/>
        <a:ext cx="3931518" cy="11307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59F31B-72D6-4E92-BD17-64EBE93FB90E}">
      <dsp:nvSpPr>
        <dsp:cNvPr id="0" name=""/>
        <dsp:cNvSpPr/>
      </dsp:nvSpPr>
      <dsp:spPr>
        <a:xfrm>
          <a:off x="0" y="712356"/>
          <a:ext cx="2568517" cy="1541110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kern="1200" dirty="0" smtClean="0"/>
            <a:t>Valovi</a:t>
          </a:r>
          <a:endParaRPr lang="hr-HR" sz="4300" kern="1200" dirty="0"/>
        </a:p>
      </dsp:txBody>
      <dsp:txXfrm>
        <a:off x="0" y="712356"/>
        <a:ext cx="2568517" cy="1541110"/>
      </dsp:txXfrm>
    </dsp:sp>
    <dsp:sp modelId="{9A0AB00B-C89A-4CF7-BF7B-5322A1BFA5A1}">
      <dsp:nvSpPr>
        <dsp:cNvPr id="0" name=""/>
        <dsp:cNvSpPr/>
      </dsp:nvSpPr>
      <dsp:spPr>
        <a:xfrm>
          <a:off x="2825369" y="712356"/>
          <a:ext cx="2568517" cy="1541110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kern="1200" dirty="0" smtClean="0"/>
            <a:t>Morske struje</a:t>
          </a:r>
          <a:endParaRPr lang="hr-HR" sz="4300" kern="1200" dirty="0"/>
        </a:p>
      </dsp:txBody>
      <dsp:txXfrm>
        <a:off x="2825369" y="712356"/>
        <a:ext cx="2568517" cy="1541110"/>
      </dsp:txXfrm>
    </dsp:sp>
    <dsp:sp modelId="{DE881FEB-D6D6-4714-A61E-D8ED88BA6DB6}">
      <dsp:nvSpPr>
        <dsp:cNvPr id="0" name=""/>
        <dsp:cNvSpPr/>
      </dsp:nvSpPr>
      <dsp:spPr>
        <a:xfrm>
          <a:off x="5650738" y="712356"/>
          <a:ext cx="2568517" cy="1541110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kern="1200" dirty="0" smtClean="0"/>
            <a:t>Morske mijene</a:t>
          </a:r>
          <a:endParaRPr lang="hr-HR" sz="4300" kern="1200" dirty="0"/>
        </a:p>
      </dsp:txBody>
      <dsp:txXfrm>
        <a:off x="5650738" y="712356"/>
        <a:ext cx="2568517" cy="154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33C3A-8EF7-4518-B480-200C35B56472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EBE3A-233D-47F8-A62C-9AFC0AD51CE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6300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oleksis.lzmk.hr/45419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kolskiportal.hr/kolumne/za-bistre-i-znatizeljne-glave/o-more-duboko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l.hr/vijesti-hr/kutak-za-ucenje/3197913/mora-u-europi-zanimljivosti-o-morima-u-europi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9171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http://proleksis.lzmk.hr/45419/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https://www.skolskiportal.hr/kolumne/za-bistre-i-znatizeljne-glave/o-more-duboko/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9437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http://www.skole.hr/veliki-odmor/sirom-svijeta?news_id=5587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5883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http://e-kako.geek.hr/znanost/geografija/kako-se-formira-obala/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963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http://www.geografija.hr/clanci/672/oceani-globalno-odlagaliste-otpada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2045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https://www.rtl.hr/vijesti-hr/kutak-za-ucenje/3197913/mora-u-europi-zanimljivosti-o-morima-u-europi/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5101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http://www.croatia.eu/article.php?lang=1&amp;id=11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25442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http://www.asterion.info/morskemijene.aspx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61339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NASA-</a:t>
            </a:r>
            <a:r>
              <a:rPr lang="hr-HR" dirty="0" err="1" smtClean="0"/>
              <a:t>in</a:t>
            </a:r>
            <a:r>
              <a:rPr lang="hr-HR" baseline="0" dirty="0" smtClean="0"/>
              <a:t> prikaz morskih struja: https://www.flickr.com/photos/gsfc/7009056027/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EBE3A-233D-47F8-A62C-9AFC0AD51CEA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1167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9" cstate="print"/>
          <a:srcRect t="37310" r="3226" b="43265"/>
          <a:stretch>
            <a:fillRect/>
          </a:stretch>
        </p:blipFill>
        <p:spPr bwMode="auto">
          <a:xfrm>
            <a:off x="0" y="0"/>
            <a:ext cx="9144000" cy="69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RrBgfoM4x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More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Vode na Zemlji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Temperatura</a:t>
            </a:r>
            <a:endParaRPr lang="hr-HR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91513" y="808534"/>
            <a:ext cx="5300967" cy="481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Smanjuje se udaljavanjem od </a:t>
            </a:r>
            <a:r>
              <a:rPr lang="hr-HR" dirty="0" err="1" smtClean="0"/>
              <a:t>polutnika</a:t>
            </a:r>
            <a:r>
              <a:rPr lang="hr-HR" dirty="0" smtClean="0"/>
              <a:t> i spuštanjem u dubinu</a:t>
            </a:r>
            <a:endParaRPr lang="hr-HR" dirty="0"/>
          </a:p>
        </p:txBody>
      </p:sp>
      <p:pic>
        <p:nvPicPr>
          <p:cNvPr id="6" name="Picture 3" descr="C:\Users\Svjetlana\Documents\školska knjiga\ppt predlosci i slike\originali\001_00001404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96254"/>
            <a:ext cx="2670822" cy="3304298"/>
          </a:xfrm>
          <a:prstGeom prst="rect">
            <a:avLst/>
          </a:prstGeom>
          <a:noFill/>
        </p:spPr>
      </p:pic>
      <p:sp>
        <p:nvSpPr>
          <p:cNvPr id="7" name="Freeform 16"/>
          <p:cNvSpPr/>
          <p:nvPr/>
        </p:nvSpPr>
        <p:spPr>
          <a:xfrm>
            <a:off x="1857356" y="1982006"/>
            <a:ext cx="1320184" cy="611186"/>
          </a:xfrm>
          <a:custGeom>
            <a:avLst/>
            <a:gdLst>
              <a:gd name="connsiteX0" fmla="*/ 1280160 w 1280160"/>
              <a:gd name="connsiteY0" fmla="*/ 572770 h 572770"/>
              <a:gd name="connsiteX1" fmla="*/ 1127760 w 1280160"/>
              <a:gd name="connsiteY1" fmla="*/ 328930 h 572770"/>
              <a:gd name="connsiteX2" fmla="*/ 967740 w 1280160"/>
              <a:gd name="connsiteY2" fmla="*/ 184150 h 572770"/>
              <a:gd name="connsiteX3" fmla="*/ 762000 w 1280160"/>
              <a:gd name="connsiteY3" fmla="*/ 92710 h 572770"/>
              <a:gd name="connsiteX4" fmla="*/ 579120 w 1280160"/>
              <a:gd name="connsiteY4" fmla="*/ 24130 h 572770"/>
              <a:gd name="connsiteX5" fmla="*/ 327660 w 1280160"/>
              <a:gd name="connsiteY5" fmla="*/ 1270 h 572770"/>
              <a:gd name="connsiteX6" fmla="*/ 0 w 1280160"/>
              <a:gd name="connsiteY6" fmla="*/ 16510 h 57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0160" h="572770">
                <a:moveTo>
                  <a:pt x="1280160" y="572770"/>
                </a:moveTo>
                <a:cubicBezTo>
                  <a:pt x="1229995" y="483235"/>
                  <a:pt x="1179830" y="393700"/>
                  <a:pt x="1127760" y="328930"/>
                </a:cubicBezTo>
                <a:cubicBezTo>
                  <a:pt x="1075690" y="264160"/>
                  <a:pt x="1028700" y="223520"/>
                  <a:pt x="967740" y="184150"/>
                </a:cubicBezTo>
                <a:cubicBezTo>
                  <a:pt x="906780" y="144780"/>
                  <a:pt x="826770" y="119380"/>
                  <a:pt x="762000" y="92710"/>
                </a:cubicBezTo>
                <a:cubicBezTo>
                  <a:pt x="697230" y="66040"/>
                  <a:pt x="651510" y="39370"/>
                  <a:pt x="579120" y="24130"/>
                </a:cubicBezTo>
                <a:cubicBezTo>
                  <a:pt x="506730" y="8890"/>
                  <a:pt x="424180" y="2540"/>
                  <a:pt x="327660" y="1270"/>
                </a:cubicBezTo>
                <a:cubicBezTo>
                  <a:pt x="231140" y="0"/>
                  <a:pt x="115570" y="8255"/>
                  <a:pt x="0" y="16510"/>
                </a:cubicBezTo>
              </a:path>
            </a:pathLst>
          </a:cu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Minus 7"/>
          <p:cNvSpPr/>
          <p:nvPr/>
        </p:nvSpPr>
        <p:spPr>
          <a:xfrm>
            <a:off x="1500166" y="1553378"/>
            <a:ext cx="428628" cy="428628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Picture 5" descr="C:\Users\Svjetlana\AppData\Local\Microsoft\Windows\Temporary Internet Files\Content.IE5\8OC5G8SY\MC90005815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910700"/>
            <a:ext cx="4516170" cy="2026467"/>
          </a:xfrm>
          <a:prstGeom prst="rect">
            <a:avLst/>
          </a:prstGeom>
          <a:noFill/>
        </p:spPr>
      </p:pic>
      <p:cxnSp>
        <p:nvCxnSpPr>
          <p:cNvPr id="10" name="Straight Arrow Connector 25"/>
          <p:cNvCxnSpPr/>
          <p:nvPr/>
        </p:nvCxnSpPr>
        <p:spPr>
          <a:xfrm rot="5400000">
            <a:off x="4893471" y="3589361"/>
            <a:ext cx="207170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10"/>
          <p:cNvSpPr/>
          <p:nvPr/>
        </p:nvSpPr>
        <p:spPr>
          <a:xfrm>
            <a:off x="3071802" y="2410634"/>
            <a:ext cx="571504" cy="571504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lus 11"/>
          <p:cNvSpPr/>
          <p:nvPr/>
        </p:nvSpPr>
        <p:spPr>
          <a:xfrm>
            <a:off x="5429256" y="2124882"/>
            <a:ext cx="571504" cy="571504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Minus 12"/>
          <p:cNvSpPr/>
          <p:nvPr/>
        </p:nvSpPr>
        <p:spPr>
          <a:xfrm>
            <a:off x="5357818" y="4339460"/>
            <a:ext cx="428628" cy="428628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29"/>
          <p:cNvSpPr txBox="1"/>
          <p:nvPr/>
        </p:nvSpPr>
        <p:spPr>
          <a:xfrm>
            <a:off x="3522689" y="246993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30°C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xtBox 30"/>
          <p:cNvSpPr txBox="1"/>
          <p:nvPr/>
        </p:nvSpPr>
        <p:spPr>
          <a:xfrm>
            <a:off x="1450987" y="138986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-2°C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7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/>
        </p:nvSpPr>
        <p:spPr>
          <a:xfrm>
            <a:off x="-589624" y="836094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 smtClean="0"/>
              <a:t>Topla mora</a:t>
            </a:r>
            <a:endParaRPr lang="hr-HR" dirty="0"/>
          </a:p>
        </p:txBody>
      </p:sp>
      <p:sp>
        <p:nvSpPr>
          <p:cNvPr id="5" name="Content Placeholder 9"/>
          <p:cNvSpPr txBox="1">
            <a:spLocks/>
          </p:cNvSpPr>
          <p:nvPr/>
        </p:nvSpPr>
        <p:spPr>
          <a:xfrm>
            <a:off x="135043" y="1475856"/>
            <a:ext cx="4040188" cy="35669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Siromašna planktonom</a:t>
            </a:r>
          </a:p>
          <a:p>
            <a:r>
              <a:rPr lang="hr-HR" sz="2000" dirty="0" smtClean="0"/>
              <a:t>Modra i prozirna</a:t>
            </a:r>
          </a:p>
          <a:p>
            <a:r>
              <a:rPr lang="hr-HR" sz="2000" dirty="0" smtClean="0"/>
              <a:t>Slab ulov ribe</a:t>
            </a:r>
            <a:endParaRPr lang="hr-HR" sz="2000" dirty="0"/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4175231" y="84355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 smtClean="0"/>
              <a:t>Hladna mora</a:t>
            </a:r>
            <a:endParaRPr lang="hr-HR" dirty="0"/>
          </a:p>
        </p:txBody>
      </p:sp>
      <p:sp>
        <p:nvSpPr>
          <p:cNvPr id="7" name="Content Placeholder 11"/>
          <p:cNvSpPr txBox="1">
            <a:spLocks/>
          </p:cNvSpPr>
          <p:nvPr/>
        </p:nvSpPr>
        <p:spPr>
          <a:xfrm>
            <a:off x="4899898" y="1381228"/>
            <a:ext cx="4498975" cy="12984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Obiluju planktonom</a:t>
            </a:r>
          </a:p>
          <a:p>
            <a:r>
              <a:rPr lang="hr-HR" sz="2000" dirty="0" err="1" smtClean="0"/>
              <a:t>Zelenomodra</a:t>
            </a:r>
            <a:r>
              <a:rPr lang="hr-HR" sz="2000" dirty="0" smtClean="0"/>
              <a:t> i mutnija</a:t>
            </a:r>
          </a:p>
          <a:p>
            <a:r>
              <a:rPr lang="hr-HR" sz="2000" dirty="0" smtClean="0"/>
              <a:t>Glavna svjetska ribolovna područja</a:t>
            </a:r>
            <a:endParaRPr lang="hr-HR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16" y="2722424"/>
            <a:ext cx="3245272" cy="242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2267" y="2625268"/>
            <a:ext cx="3382230" cy="261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9"/>
          <p:cNvSpPr/>
          <p:nvPr/>
        </p:nvSpPr>
        <p:spPr>
          <a:xfrm>
            <a:off x="255713" y="1363088"/>
            <a:ext cx="8706630" cy="11709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 </a:t>
            </a:r>
            <a:r>
              <a:rPr lang="hr-HR" sz="3200" i="1" dirty="0" smtClean="0"/>
              <a:t>Boja i prozirnost – ovisi o količini planktona!</a:t>
            </a:r>
            <a:endParaRPr lang="hr-HR" sz="3200" i="1" dirty="0"/>
          </a:p>
        </p:txBody>
      </p:sp>
    </p:spTree>
    <p:extLst>
      <p:ext uri="{BB962C8B-B14F-4D97-AF65-F5344CB8AC3E}">
        <p14:creationId xmlns:p14="http://schemas.microsoft.com/office/powerpoint/2010/main" xmlns="" val="114300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Gibanja mora</a:t>
            </a:r>
            <a:endParaRPr lang="hr-HR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83560669"/>
              </p:ext>
            </p:extLst>
          </p:nvPr>
        </p:nvGraphicFramePr>
        <p:xfrm>
          <a:off x="457200" y="1851669"/>
          <a:ext cx="8219256" cy="2965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993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Valovi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84784"/>
            <a:ext cx="4128492" cy="338437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r-HR" dirty="0"/>
              <a:t>Glavni im je uzročnik </a:t>
            </a:r>
            <a:r>
              <a:rPr lang="hr-HR" b="1" dirty="0"/>
              <a:t>vjetar</a:t>
            </a:r>
          </a:p>
          <a:p>
            <a:pPr>
              <a:lnSpc>
                <a:spcPct val="150000"/>
              </a:lnSpc>
            </a:pPr>
            <a:r>
              <a:rPr lang="hr-HR" dirty="0"/>
              <a:t>Na veličinu valova utječu </a:t>
            </a:r>
            <a:r>
              <a:rPr lang="hr-HR" b="1" dirty="0"/>
              <a:t>brzina, smjer i trajanje vjetra, te prostranstvo i dubina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692" y="1464311"/>
            <a:ext cx="4162249" cy="312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354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00052" y="771550"/>
            <a:ext cx="8943948" cy="440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Morske mijene - Ritmična izmjena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Font typeface="Arial" pitchFamily="34" charset="0"/>
              <a:buNone/>
            </a:pPr>
            <a:r>
              <a:rPr lang="hr-HR" sz="2800" dirty="0" smtClean="0"/>
              <a:t>pod utjecajem privlačnih sila Sunca i Mjeseca.</a:t>
            </a:r>
            <a:endParaRPr lang="hr-HR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5606"/>
            <a:ext cx="9357313" cy="312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428728" y="1496224"/>
            <a:ext cx="128588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smtClean="0"/>
              <a:t>plime</a:t>
            </a:r>
            <a:r>
              <a:rPr lang="hr-HR" sz="2400" dirty="0" smtClean="0"/>
              <a:t>...</a:t>
            </a:r>
            <a:endParaRPr lang="hr-HR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429388" y="1496224"/>
            <a:ext cx="2000264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smtClean="0"/>
              <a:t>...i oseke...</a:t>
            </a:r>
            <a:endParaRPr lang="hr-HR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137" y="0"/>
            <a:ext cx="7889807" cy="519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48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Morske struje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hr-HR" dirty="0"/>
              <a:t>Glavni uzrok – stalni vjetrovi u pojedinim područjima na Zemlji</a:t>
            </a:r>
          </a:p>
          <a:p>
            <a:pPr>
              <a:lnSpc>
                <a:spcPct val="150000"/>
              </a:lnSpc>
            </a:pPr>
            <a:r>
              <a:rPr lang="hr-HR" dirty="0"/>
              <a:t>Široke oko 1000 km, duboko do 200 m, brzina 4 km na sat</a:t>
            </a:r>
          </a:p>
          <a:p>
            <a:pPr>
              <a:lnSpc>
                <a:spcPct val="150000"/>
              </a:lnSpc>
            </a:pPr>
            <a:r>
              <a:rPr lang="hr-HR" b="1" dirty="0"/>
              <a:t>Tople morske struje </a:t>
            </a:r>
            <a:r>
              <a:rPr lang="hr-HR" dirty="0"/>
              <a:t>– iz toplih ekvatorskih područja</a:t>
            </a:r>
          </a:p>
          <a:p>
            <a:pPr>
              <a:lnSpc>
                <a:spcPct val="150000"/>
              </a:lnSpc>
            </a:pPr>
            <a:r>
              <a:rPr lang="hr-HR" b="1" dirty="0"/>
              <a:t>Hladne morske struje </a:t>
            </a:r>
            <a:r>
              <a:rPr lang="hr-HR" dirty="0"/>
              <a:t>– iz viših geografskih širina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260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242592" cy="3030985"/>
          </a:xfrm>
        </p:spPr>
        <p:txBody>
          <a:bodyPr/>
          <a:lstStyle/>
          <a:p>
            <a:r>
              <a:rPr lang="hr-HR" dirty="0" smtClean="0"/>
              <a:t>Glavne tople i hladne morske struje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826967"/>
            <a:ext cx="6131024" cy="378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66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Što </a:t>
            </a:r>
            <a:r>
              <a:rPr lang="hr-HR" dirty="0"/>
              <a:t>je svjetsko more?</a:t>
            </a:r>
          </a:p>
          <a:p>
            <a:r>
              <a:rPr lang="hr-HR" dirty="0" smtClean="0"/>
              <a:t>Navedite </a:t>
            </a:r>
            <a:r>
              <a:rPr lang="hr-HR" dirty="0"/>
              <a:t>barem četiri značenja mora.</a:t>
            </a:r>
          </a:p>
          <a:p>
            <a:r>
              <a:rPr lang="hr-HR" dirty="0" smtClean="0"/>
              <a:t>Što </a:t>
            </a:r>
            <a:r>
              <a:rPr lang="hr-HR" dirty="0"/>
              <a:t>nam kazuje salinitet (slanoća) mora?</a:t>
            </a:r>
          </a:p>
          <a:p>
            <a:r>
              <a:rPr lang="hr-HR" dirty="0" smtClean="0"/>
              <a:t>Nabrojite </a:t>
            </a:r>
            <a:r>
              <a:rPr lang="hr-HR" dirty="0"/>
              <a:t>gibanja mora, a uza svako gibanje u zagradi napišite što ga uzrokuje.</a:t>
            </a:r>
          </a:p>
          <a:p>
            <a:r>
              <a:rPr lang="hr-HR" dirty="0" smtClean="0"/>
              <a:t>Nabrojite </a:t>
            </a:r>
            <a:r>
              <a:rPr lang="hr-HR" dirty="0"/>
              <a:t>što najviše onečišćuje more.</a:t>
            </a:r>
          </a:p>
          <a:p>
            <a:r>
              <a:rPr lang="hr-HR" dirty="0" smtClean="0"/>
              <a:t>Predložite </a:t>
            </a:r>
            <a:r>
              <a:rPr lang="hr-HR" dirty="0"/>
              <a:t>nekoliko mjera za zaštitu mora. </a:t>
            </a:r>
          </a:p>
          <a:p>
            <a:r>
              <a:rPr lang="hr-HR" dirty="0" smtClean="0"/>
              <a:t>Nabrojite </a:t>
            </a:r>
            <a:r>
              <a:rPr lang="hr-HR" dirty="0"/>
              <a:t>svojstva mora.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0448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1152128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Sljedeća </a:t>
            </a:r>
            <a:r>
              <a:rPr lang="hr-HR" sz="3200" dirty="0"/>
              <a:t>pitanja riješite s pomoću geografske karte.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23678"/>
            <a:ext cx="8229600" cy="2670944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Imenujte četiri morska prolaza. </a:t>
            </a:r>
            <a:endParaRPr lang="hr-HR" dirty="0" smtClean="0"/>
          </a:p>
          <a:p>
            <a:r>
              <a:rPr lang="hr-HR" dirty="0"/>
              <a:t>Napišite imena pet rubnih mora</a:t>
            </a:r>
            <a:r>
              <a:rPr lang="hr-HR" dirty="0" smtClean="0"/>
              <a:t>.</a:t>
            </a:r>
          </a:p>
          <a:p>
            <a:r>
              <a:rPr lang="hr-HR" dirty="0"/>
              <a:t>Između kojih se kontinenata prostire Sredozemno more? </a:t>
            </a:r>
            <a:endParaRPr lang="hr-HR" dirty="0" smtClean="0"/>
          </a:p>
          <a:p>
            <a:r>
              <a:rPr lang="hr-HR" dirty="0"/>
              <a:t>Usporedite razvedenost obala Europe i Južne Amerike.</a:t>
            </a:r>
          </a:p>
        </p:txBody>
      </p:sp>
    </p:spTree>
    <p:extLst>
      <p:ext uri="{BB962C8B-B14F-4D97-AF65-F5344CB8AC3E}">
        <p14:creationId xmlns:p14="http://schemas.microsoft.com/office/powerpoint/2010/main" xmlns="" val="31062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77591"/>
            <a:ext cx="3106688" cy="3717032"/>
          </a:xfrm>
        </p:spPr>
        <p:txBody>
          <a:bodyPr/>
          <a:lstStyle/>
          <a:p>
            <a:r>
              <a:rPr lang="hr-HR" dirty="0" smtClean="0"/>
              <a:t>Josip </a:t>
            </a:r>
            <a:r>
              <a:rPr lang="hr-HR" dirty="0" err="1" smtClean="0"/>
              <a:t>Pupačić</a:t>
            </a:r>
            <a:r>
              <a:rPr lang="hr-HR" dirty="0" smtClean="0"/>
              <a:t>: More </a:t>
            </a:r>
            <a:r>
              <a:rPr lang="hr-HR" dirty="0">
                <a:hlinkClick r:id="rId3"/>
              </a:rPr>
              <a:t>https://</a:t>
            </a:r>
            <a:r>
              <a:rPr lang="hr-HR" dirty="0" smtClean="0">
                <a:hlinkClick r:id="rId3"/>
              </a:rPr>
              <a:t>www.youtube.com/watch?v=FRrBgfoM4xw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Picture 2" descr="http://sportskiribolov.hr/more/wp-content/uploads/2014/02/valovi-b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77591"/>
            <a:ext cx="4960292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962672" cy="3030985"/>
          </a:xfrm>
        </p:spPr>
        <p:txBody>
          <a:bodyPr/>
          <a:lstStyle/>
          <a:p>
            <a:r>
              <a:rPr lang="hr-HR" dirty="0"/>
              <a:t>svjetsko more </a:t>
            </a:r>
            <a:r>
              <a:rPr lang="hr-HR" dirty="0">
                <a:sym typeface="Symbol" panose="05050102010706020507" pitchFamily="18" charset="2"/>
              </a:rPr>
              <a:t></a:t>
            </a:r>
            <a:r>
              <a:rPr lang="hr-HR" dirty="0"/>
              <a:t>oceani </a:t>
            </a:r>
            <a:r>
              <a:rPr lang="hr-HR" dirty="0">
                <a:sym typeface="Symbol" panose="05050102010706020507" pitchFamily="18" charset="2"/>
              </a:rPr>
              <a:t></a:t>
            </a:r>
            <a:r>
              <a:rPr lang="hr-HR" dirty="0"/>
              <a:t>mora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843558"/>
            <a:ext cx="5470798" cy="39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3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vjetlana\Documents\školska knjiga\ppt\7\sredozemlje.jpg"/>
          <p:cNvPicPr>
            <a:picLocks noChangeAspect="1" noChangeArrowheads="1"/>
          </p:cNvPicPr>
          <p:nvPr/>
        </p:nvPicPr>
        <p:blipFill>
          <a:blip r:embed="rId3" cstate="print"/>
          <a:srcRect l="2582" t="13158" b="12235"/>
          <a:stretch>
            <a:fillRect/>
          </a:stretch>
        </p:blipFill>
        <p:spPr bwMode="auto">
          <a:xfrm>
            <a:off x="728578" y="772165"/>
            <a:ext cx="8072494" cy="437133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8578" y="806587"/>
            <a:ext cx="3411374" cy="55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Sredozemno more</a:t>
            </a:r>
          </a:p>
        </p:txBody>
      </p:sp>
      <p:sp>
        <p:nvSpPr>
          <p:cNvPr id="6" name="Oval 4"/>
          <p:cNvSpPr/>
          <p:nvPr/>
        </p:nvSpPr>
        <p:spPr>
          <a:xfrm>
            <a:off x="1228644" y="3643302"/>
            <a:ext cx="142876" cy="142876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ounded Rectangle 5"/>
          <p:cNvSpPr/>
          <p:nvPr/>
        </p:nvSpPr>
        <p:spPr>
          <a:xfrm>
            <a:off x="728578" y="3214674"/>
            <a:ext cx="1071570" cy="357190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dirty="0" smtClean="0"/>
              <a:t>Gibraltarska vrata</a:t>
            </a:r>
            <a:endParaRPr lang="hr-HR" sz="1400" dirty="0"/>
          </a:p>
        </p:txBody>
      </p:sp>
      <p:sp>
        <p:nvSpPr>
          <p:cNvPr id="8" name="Oval 6"/>
          <p:cNvSpPr/>
          <p:nvPr/>
        </p:nvSpPr>
        <p:spPr>
          <a:xfrm>
            <a:off x="8086692" y="4500558"/>
            <a:ext cx="142876" cy="142876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ounded Rectangle 7"/>
          <p:cNvSpPr/>
          <p:nvPr/>
        </p:nvSpPr>
        <p:spPr>
          <a:xfrm>
            <a:off x="7586626" y="4071930"/>
            <a:ext cx="1071570" cy="357190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dirty="0" smtClean="0"/>
              <a:t>Sueski kanal</a:t>
            </a:r>
            <a:endParaRPr lang="hr-HR" sz="1400" dirty="0"/>
          </a:p>
        </p:txBody>
      </p:sp>
      <p:sp>
        <p:nvSpPr>
          <p:cNvPr id="10" name="Rounded Rectangle 8"/>
          <p:cNvSpPr/>
          <p:nvPr/>
        </p:nvSpPr>
        <p:spPr>
          <a:xfrm>
            <a:off x="4014726" y="3071798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dirty="0" smtClean="0"/>
              <a:t>Tirensko more</a:t>
            </a:r>
            <a:endParaRPr lang="hr-HR" sz="1400" dirty="0"/>
          </a:p>
        </p:txBody>
      </p:sp>
      <p:sp>
        <p:nvSpPr>
          <p:cNvPr id="11" name="Rounded Rectangle 9"/>
          <p:cNvSpPr/>
          <p:nvPr/>
        </p:nvSpPr>
        <p:spPr>
          <a:xfrm>
            <a:off x="4514792" y="2428856"/>
            <a:ext cx="85725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dirty="0" smtClean="0"/>
              <a:t>Jadransko more</a:t>
            </a:r>
            <a:endParaRPr lang="hr-HR" sz="1400" dirty="0"/>
          </a:p>
        </p:txBody>
      </p:sp>
      <p:sp>
        <p:nvSpPr>
          <p:cNvPr id="12" name="Rounded Rectangle 10"/>
          <p:cNvSpPr/>
          <p:nvPr/>
        </p:nvSpPr>
        <p:spPr>
          <a:xfrm>
            <a:off x="7086560" y="1714476"/>
            <a:ext cx="642942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Crno more</a:t>
            </a:r>
            <a:endParaRPr lang="hr-HR" sz="1400" dirty="0"/>
          </a:p>
        </p:txBody>
      </p:sp>
      <p:sp>
        <p:nvSpPr>
          <p:cNvPr id="13" name="Rounded Rectangle 11"/>
          <p:cNvSpPr/>
          <p:nvPr/>
        </p:nvSpPr>
        <p:spPr>
          <a:xfrm>
            <a:off x="1514396" y="1643038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dirty="0" smtClean="0"/>
              <a:t>Biskajski zaljev</a:t>
            </a:r>
            <a:endParaRPr lang="hr-HR" sz="1400" dirty="0"/>
          </a:p>
        </p:txBody>
      </p:sp>
      <p:sp>
        <p:nvSpPr>
          <p:cNvPr id="14" name="Rounded Rectangle 12"/>
          <p:cNvSpPr/>
          <p:nvPr/>
        </p:nvSpPr>
        <p:spPr>
          <a:xfrm>
            <a:off x="4586230" y="4429120"/>
            <a:ext cx="2000264" cy="642942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2400" dirty="0" smtClean="0"/>
              <a:t>Morski prolazi</a:t>
            </a:r>
            <a:endParaRPr lang="hr-HR" sz="2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435" y="772165"/>
            <a:ext cx="2969415" cy="42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694" y="806587"/>
            <a:ext cx="3791536" cy="289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3897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754760" cy="3030985"/>
          </a:xfrm>
        </p:spPr>
        <p:txBody>
          <a:bodyPr/>
          <a:lstStyle/>
          <a:p>
            <a:r>
              <a:rPr lang="hr-HR" dirty="0"/>
              <a:t>razvedena obala – mnoštvo otoka, poluotoka, zaljeva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808" y="765790"/>
            <a:ext cx="3603192" cy="437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190" y="886386"/>
            <a:ext cx="2657032" cy="39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74844" y="912853"/>
            <a:ext cx="3646034" cy="3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787" y="906180"/>
            <a:ext cx="3397213" cy="388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83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Značenje mora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970784" cy="3030985"/>
          </a:xfrm>
        </p:spPr>
        <p:txBody>
          <a:bodyPr>
            <a:normAutofit lnSpcReduction="10000"/>
          </a:bodyPr>
          <a:lstStyle/>
          <a:p>
            <a:r>
              <a:rPr lang="hr-HR" dirty="0"/>
              <a:t>Golem spremnik vode i Sunčeve topline</a:t>
            </a:r>
          </a:p>
          <a:p>
            <a:r>
              <a:rPr lang="hr-HR" dirty="0"/>
              <a:t>Bogato živim svijetom</a:t>
            </a:r>
          </a:p>
          <a:p>
            <a:r>
              <a:rPr lang="hr-HR" dirty="0"/>
              <a:t>Važan izvor hrane</a:t>
            </a:r>
          </a:p>
          <a:p>
            <a:endParaRPr lang="hr-HR" dirty="0"/>
          </a:p>
        </p:txBody>
      </p:sp>
      <p:pic>
        <p:nvPicPr>
          <p:cNvPr id="4" name="Picture 3" descr="C:\Users\Svjetlana\Documents\školska knjiga\ppt predlosci i slike\smanjene\034_sh5515825.jpg"/>
          <p:cNvPicPr>
            <a:picLocks noChangeAspect="1" noChangeArrowheads="1"/>
          </p:cNvPicPr>
          <p:nvPr/>
        </p:nvPicPr>
        <p:blipFill>
          <a:blip r:embed="rId3" cstate="print"/>
          <a:srcRect l="10362" b="5000"/>
          <a:stretch>
            <a:fillRect/>
          </a:stretch>
        </p:blipFill>
        <p:spPr bwMode="auto">
          <a:xfrm>
            <a:off x="4039639" y="881028"/>
            <a:ext cx="4671941" cy="3713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13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Svjetlana\Documents\školska knjiga\ppt predlosci i slike\slike2\PPT\sh474660.jpg"/>
          <p:cNvPicPr>
            <a:picLocks noChangeAspect="1" noChangeArrowheads="1"/>
          </p:cNvPicPr>
          <p:nvPr/>
        </p:nvPicPr>
        <p:blipFill>
          <a:blip r:embed="rId3" cstate="print"/>
          <a:srcRect l="9804" r="5836"/>
          <a:stretch>
            <a:fillRect/>
          </a:stretch>
        </p:blipFill>
        <p:spPr bwMode="auto">
          <a:xfrm>
            <a:off x="4743323" y="923950"/>
            <a:ext cx="4095877" cy="3748532"/>
          </a:xfrm>
          <a:prstGeom prst="rect">
            <a:avLst/>
          </a:prstGeom>
          <a:noFill/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609600" y="923950"/>
            <a:ext cx="8229600" cy="71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 smtClean="0"/>
              <a:t>Značenje mora</a:t>
            </a:r>
            <a:endParaRPr lang="hr-HR" dirty="0"/>
          </a:p>
        </p:txBody>
      </p:sp>
      <p:sp>
        <p:nvSpPr>
          <p:cNvPr id="8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286123" cy="303098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hr-HR" dirty="0"/>
              <a:t>Sol</a:t>
            </a:r>
          </a:p>
          <a:p>
            <a:pPr>
              <a:lnSpc>
                <a:spcPct val="150000"/>
              </a:lnSpc>
            </a:pPr>
            <a:r>
              <a:rPr lang="hr-HR" dirty="0"/>
              <a:t>Rudno bogatstvo</a:t>
            </a:r>
          </a:p>
          <a:p>
            <a:pPr>
              <a:lnSpc>
                <a:spcPct val="150000"/>
              </a:lnSpc>
            </a:pPr>
            <a:r>
              <a:rPr lang="hr-HR" dirty="0"/>
              <a:t>Najjeftiniji prometni put </a:t>
            </a:r>
            <a:r>
              <a:rPr lang="hr-HR" dirty="0">
                <a:sym typeface="Wingdings" pitchFamily="2" charset="2"/>
              </a:rPr>
              <a:t> luke</a:t>
            </a:r>
          </a:p>
          <a:p>
            <a:pPr>
              <a:lnSpc>
                <a:spcPct val="150000"/>
              </a:lnSpc>
            </a:pPr>
            <a:r>
              <a:rPr lang="hr-HR" dirty="0">
                <a:sym typeface="Wingdings" pitchFamily="2" charset="2"/>
              </a:rPr>
              <a:t>Turizam </a:t>
            </a:r>
          </a:p>
          <a:p>
            <a:pPr>
              <a:lnSpc>
                <a:spcPct val="150000"/>
              </a:lnSpc>
            </a:pPr>
            <a:r>
              <a:rPr lang="hr-HR" b="1" dirty="0">
                <a:sym typeface="Wingdings" pitchFamily="2" charset="2"/>
              </a:rPr>
              <a:t>Problem onečišćenja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42267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Svojstva mora</a:t>
            </a:r>
            <a:endParaRPr lang="hr-HR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08266134"/>
              </p:ext>
            </p:extLst>
          </p:nvPr>
        </p:nvGraphicFramePr>
        <p:xfrm>
          <a:off x="457200" y="1484784"/>
          <a:ext cx="8258204" cy="3658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045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Slanoća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Zašto je more slano i gorko?</a:t>
            </a:r>
          </a:p>
          <a:p>
            <a:pPr>
              <a:buFont typeface="Wingdings"/>
              <a:buChar char="à"/>
            </a:pPr>
            <a:r>
              <a:rPr lang="hr-HR" dirty="0">
                <a:sym typeface="Wingdings" pitchFamily="2" charset="2"/>
              </a:rPr>
              <a:t>U njemu su otopljene razne soli iz Zemljine kore</a:t>
            </a:r>
          </a:p>
          <a:p>
            <a:pPr>
              <a:buFont typeface="Wingdings"/>
              <a:buChar char="à"/>
            </a:pPr>
            <a:r>
              <a:rPr lang="hr-HR" dirty="0">
                <a:sym typeface="Wingdings" pitchFamily="2" charset="2"/>
              </a:rPr>
              <a:t>Koliko je more slano?</a:t>
            </a:r>
          </a:p>
          <a:p>
            <a:pPr>
              <a:buNone/>
            </a:pPr>
            <a:endParaRPr lang="hr-HR" dirty="0">
              <a:sym typeface="Wingdings" pitchFamily="2" charset="2"/>
            </a:endParaRPr>
          </a:p>
          <a:p>
            <a:pPr>
              <a:buNone/>
            </a:pPr>
            <a:endParaRPr lang="hr-HR" dirty="0"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hr-HR" dirty="0">
                <a:sym typeface="Wingdings" pitchFamily="2" charset="2"/>
              </a:rPr>
              <a:t>Jadransko more: 1 l vode = 38 g soli</a:t>
            </a:r>
          </a:p>
          <a:p>
            <a:endParaRPr lang="hr-HR" dirty="0"/>
          </a:p>
        </p:txBody>
      </p:sp>
      <p:sp>
        <p:nvSpPr>
          <p:cNvPr id="4" name="TextBox 5"/>
          <p:cNvSpPr txBox="1"/>
          <p:nvPr/>
        </p:nvSpPr>
        <p:spPr>
          <a:xfrm flipH="1">
            <a:off x="2500298" y="3219822"/>
            <a:ext cx="4143404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accent1">
                    <a:lumMod val="75000"/>
                  </a:schemeClr>
                </a:solidFill>
              </a:rPr>
              <a:t>1 l vode = 35 g soli</a:t>
            </a:r>
            <a:endParaRPr lang="hr-H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3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388</Words>
  <Application>Microsoft Office PowerPoint</Application>
  <PresentationFormat>On-screen Show (16:9)</PresentationFormat>
  <Paragraphs>102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More</vt:lpstr>
      <vt:lpstr>Slide 2</vt:lpstr>
      <vt:lpstr>Slide 3</vt:lpstr>
      <vt:lpstr>Slide 4</vt:lpstr>
      <vt:lpstr>Slide 5</vt:lpstr>
      <vt:lpstr>Značenje mora</vt:lpstr>
      <vt:lpstr>Slide 7</vt:lpstr>
      <vt:lpstr>Svojstva mora</vt:lpstr>
      <vt:lpstr>Slanoća</vt:lpstr>
      <vt:lpstr>Temperatura</vt:lpstr>
      <vt:lpstr>Slide 11</vt:lpstr>
      <vt:lpstr>Gibanja mora</vt:lpstr>
      <vt:lpstr>Valovi</vt:lpstr>
      <vt:lpstr>Slide 14</vt:lpstr>
      <vt:lpstr>Morske struje</vt:lpstr>
      <vt:lpstr>Slide 16</vt:lpstr>
      <vt:lpstr>Ponavljanje</vt:lpstr>
      <vt:lpstr>Sljedeća pitanja riješite s pomoću geografske karte.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17</cp:revision>
  <dcterms:created xsi:type="dcterms:W3CDTF">2019-03-27T12:00:31Z</dcterms:created>
  <dcterms:modified xsi:type="dcterms:W3CDTF">2019-08-22T09:15:16Z</dcterms:modified>
</cp:coreProperties>
</file>